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7" r:id="rId2"/>
    <p:sldId id="294" r:id="rId3"/>
    <p:sldId id="259" r:id="rId4"/>
    <p:sldId id="295" r:id="rId5"/>
    <p:sldId id="299" r:id="rId6"/>
    <p:sldId id="298" r:id="rId7"/>
    <p:sldId id="257" r:id="rId8"/>
    <p:sldId id="296" r:id="rId9"/>
    <p:sldId id="256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72" y="-4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AF7BF-38DA-48C5-8E82-3ABCFE032FBC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B23AF-90C7-45DF-B6CF-DD480A588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1FF5F-4367-480B-B135-B6D5F2E76C46}" type="slidenum">
              <a:rPr lang="ru-RU"/>
              <a:pPr/>
              <a:t>9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Оцениваем по 10-бальной системе.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428604"/>
            <a:ext cx="82457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8788" algn="l"/>
              </a:tabLs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епродукция картины-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8788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копия оригинальной картины художника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Фрагмент картины –часть живописной картины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7"/>
          <p:cNvGrpSpPr>
            <a:grpSpLocks/>
          </p:cNvGrpSpPr>
          <p:nvPr/>
        </p:nvGrpSpPr>
        <p:grpSpPr bwMode="auto">
          <a:xfrm>
            <a:off x="1357290" y="2357430"/>
            <a:ext cx="7520249" cy="3684552"/>
            <a:chOff x="633457" y="1586216"/>
            <a:chExt cx="7420704" cy="3743816"/>
          </a:xfrm>
        </p:grpSpPr>
        <p:pic>
          <p:nvPicPr>
            <p:cNvPr id="5" name="Рисунок 20" descr="C:\Users\Оля\Desktop\Для НА\!!!Reprod\!!!_MAKET\014 copy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38381" y="1731390"/>
              <a:ext cx="4929066" cy="3192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1" descr="C:\Users\Оля\Desktop\Лупа копия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1075104">
              <a:off x="1446199" y="3314191"/>
              <a:ext cx="1460433" cy="1021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rot="10800000">
              <a:off x="4722015" y="2457260"/>
              <a:ext cx="1146914" cy="1742089"/>
            </a:xfrm>
            <a:prstGeom prst="rect">
              <a:avLst/>
            </a:prstGeom>
            <a:noFill/>
            <a:ln w="215900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24"/>
            <p:cNvSpPr>
              <a:spLocks/>
            </p:cNvSpPr>
            <p:nvPr/>
          </p:nvSpPr>
          <p:spPr bwMode="auto">
            <a:xfrm>
              <a:off x="633457" y="4925220"/>
              <a:ext cx="1490664" cy="404812"/>
            </a:xfrm>
            <a:prstGeom prst="accentCallout2">
              <a:avLst>
                <a:gd name="adj1" fmla="val 12476"/>
                <a:gd name="adj2" fmla="val 101706"/>
                <a:gd name="adj3" fmla="val -1025"/>
                <a:gd name="adj4" fmla="val 104392"/>
                <a:gd name="adj5" fmla="val -153357"/>
                <a:gd name="adj6" fmla="val 140830"/>
              </a:avLst>
            </a:prstGeom>
            <a:solidFill>
              <a:srgbClr val="3366FF">
                <a:alpha val="50195"/>
              </a:srgbClr>
            </a:solidFill>
            <a:ln w="44450">
              <a:solidFill>
                <a:srgbClr val="333399"/>
              </a:solidFill>
              <a:miter lim="800000"/>
              <a:headEnd type="none" w="sm" len="sm"/>
              <a:tailEnd type="oval" w="sm" len="sm"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ru-RU" sz="1800" dirty="0">
                  <a:latin typeface="Arial" charset="0"/>
                  <a:cs typeface="Arial" charset="0"/>
                </a:rPr>
                <a:t>лупа</a:t>
              </a:r>
            </a:p>
          </p:txBody>
        </p:sp>
        <p:sp>
          <p:nvSpPr>
            <p:cNvPr id="10" name="AutoShape 17"/>
            <p:cNvSpPr>
              <a:spLocks/>
            </p:cNvSpPr>
            <p:nvPr/>
          </p:nvSpPr>
          <p:spPr bwMode="auto">
            <a:xfrm>
              <a:off x="6202355" y="1586216"/>
              <a:ext cx="1851806" cy="647700"/>
            </a:xfrm>
            <a:prstGeom prst="accentCallout2">
              <a:avLst>
                <a:gd name="adj1" fmla="val 17648"/>
                <a:gd name="adj2" fmla="val -5111"/>
                <a:gd name="adj3" fmla="val 17648"/>
                <a:gd name="adj4" fmla="val -32634"/>
                <a:gd name="adj5" fmla="val 114769"/>
                <a:gd name="adj6" fmla="val -70769"/>
              </a:avLst>
            </a:prstGeom>
            <a:solidFill>
              <a:srgbClr val="3366FF">
                <a:alpha val="50195"/>
              </a:srgbClr>
            </a:solidFill>
            <a:ln w="44450">
              <a:solidFill>
                <a:srgbClr val="333399"/>
              </a:solidFill>
              <a:miter lim="800000"/>
              <a:headEnd type="none" w="sm" len="sm"/>
              <a:tailEnd type="oval" w="sm" len="sm"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ru-RU" sz="1800" dirty="0">
                  <a:latin typeface="Arial" charset="0"/>
                  <a:cs typeface="Arial" charset="0"/>
                </a:rPr>
                <a:t>прямоугольная рамка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Тема</a:t>
            </a:r>
            <a:r>
              <a:rPr lang="ru-RU" sz="4000" dirty="0" smtClean="0"/>
              <a:t> картины обозначает то, что на ней изображено.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Главное переживание- </a:t>
            </a:r>
            <a:r>
              <a:rPr lang="ru-RU" sz="4000" dirty="0" smtClean="0"/>
              <a:t>это выраженное в картине отношение художника к тому, что он изобразил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7157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«Я посвятил свое искусство родному пейзажу, потому что люблю свою страну, люблю ее природу» (А. Рылов</a:t>
            </a:r>
            <a:r>
              <a:rPr lang="ru-RU" sz="3100" b="1" dirty="0" smtClean="0">
                <a:solidFill>
                  <a:srgbClr val="002060"/>
                </a:solidFill>
              </a:rPr>
              <a:t>)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 descr="C:\работа Галя\уроки пнш\урок\www_artru_inf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4401" y="1785926"/>
            <a:ext cx="3029417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F:\урок\1616248310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8072493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Photos\3786365390_3f329226fc_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28604"/>
            <a:ext cx="6107126" cy="4088669"/>
          </a:xfrm>
          <a:prstGeom prst="rect">
            <a:avLst/>
          </a:prstGeom>
          <a:noFill/>
        </p:spPr>
      </p:pic>
      <p:pic>
        <p:nvPicPr>
          <p:cNvPr id="2051" name="Picture 3" descr="F:\Photos\mountainas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5" y="3857628"/>
            <a:ext cx="3296011" cy="2470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F:\урок\1616248310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8072493" cy="6286544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 rot="5400000">
            <a:off x="500034" y="2357430"/>
            <a:ext cx="3629044" cy="262891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4214810" y="3500438"/>
            <a:ext cx="3629044" cy="262891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 rot="5400000">
            <a:off x="3643306" y="785794"/>
            <a:ext cx="3629044" cy="262891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428596" y="1857364"/>
            <a:ext cx="3629044" cy="262891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000232" y="0"/>
            <a:ext cx="3629044" cy="262891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214414" y="142852"/>
            <a:ext cx="6643734" cy="1187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 smtClean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ПОДУМАЙ</a:t>
            </a:r>
            <a:r>
              <a:rPr lang="ru-RU" sz="3600" b="1" kern="10" spc="72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  <a:endParaRPr lang="ru-RU" sz="3600" b="1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5366" name="Picture 6" descr="b01b9c64ad3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213100"/>
            <a:ext cx="2792413" cy="3143250"/>
          </a:xfrm>
          <a:prstGeom prst="rect">
            <a:avLst/>
          </a:prstGeom>
          <a:noFill/>
        </p:spPr>
      </p:pic>
      <p:sp>
        <p:nvSpPr>
          <p:cNvPr id="15367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86248" y="5286388"/>
            <a:ext cx="2928958" cy="34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57620" y="1357298"/>
            <a:ext cx="38576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Аркадия Рылова “Полевая рябинка”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пейзаже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ярким огнём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Ярко – жёлтые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красуются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огромное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пышные облака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Грустные ивы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берёзки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Проверь себя!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9215502" cy="528641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1. Перед нами картина художника                                    .</a:t>
            </a:r>
          </a:p>
          <a:p>
            <a:pPr>
              <a:buNone/>
            </a:pPr>
            <a:r>
              <a:rPr lang="ru-RU" dirty="0" smtClean="0"/>
              <a:t>    В этом                            художник изобразил полдень.</a:t>
            </a:r>
          </a:p>
          <a:p>
            <a:pPr lvl="0">
              <a:buNone/>
            </a:pPr>
            <a:r>
              <a:rPr lang="ru-RU" dirty="0" smtClean="0"/>
              <a:t>2. Загорелась                                      полевая рябинка. </a:t>
            </a:r>
          </a:p>
          <a:p>
            <a:pPr>
              <a:buNone/>
            </a:pPr>
            <a:r>
              <a:rPr lang="ru-RU" dirty="0" smtClean="0"/>
              <a:t>                                цветы                       на переднем плане картины. </a:t>
            </a:r>
          </a:p>
          <a:p>
            <a:pPr lvl="0">
              <a:buNone/>
            </a:pPr>
            <a:r>
              <a:rPr lang="ru-RU" dirty="0" smtClean="0"/>
              <a:t>3. Над бескрайними просторами полей раскинулось                                  </a:t>
            </a:r>
          </a:p>
          <a:p>
            <a:pPr lvl="0">
              <a:buNone/>
            </a:pPr>
            <a:r>
              <a:rPr lang="ru-RU" dirty="0" smtClean="0"/>
              <a:t>                                небо.</a:t>
            </a:r>
          </a:p>
          <a:p>
            <a:pPr>
              <a:buNone/>
            </a:pPr>
            <a:r>
              <a:rPr lang="ru-RU" dirty="0" smtClean="0"/>
              <a:t>      По нему мчатся                                         . </a:t>
            </a:r>
          </a:p>
          <a:p>
            <a:pPr>
              <a:buNone/>
            </a:pPr>
            <a:r>
              <a:rPr lang="ru-RU" dirty="0" smtClean="0"/>
              <a:t> 4.                                склонились к реке. </a:t>
            </a:r>
          </a:p>
          <a:p>
            <a:pPr>
              <a:buNone/>
            </a:pPr>
            <a:r>
              <a:rPr lang="ru-RU" dirty="0" smtClean="0"/>
              <a:t>    В почётном карауле выстроились                       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1428736"/>
            <a:ext cx="30003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Аркадия Рылова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857365"/>
            <a:ext cx="220946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пейзаже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071678"/>
            <a:ext cx="310213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я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рким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огнём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71744"/>
            <a:ext cx="29289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    Ярко-жёлтые  </a:t>
            </a:r>
            <a:r>
              <a:rPr lang="ru-RU" sz="5400" dirty="0" smtClean="0"/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2928934"/>
            <a:ext cx="192071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красуются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286256"/>
            <a:ext cx="20297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огромное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28889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пышные облака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286388"/>
            <a:ext cx="25717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Грустные ивы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72198" y="5715016"/>
            <a:ext cx="15167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берёзки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1116013" y="765175"/>
            <a:ext cx="73453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ОЦЕНИ СЕБЯ САМ!</a:t>
            </a:r>
          </a:p>
        </p:txBody>
      </p:sp>
      <p:pic>
        <p:nvPicPr>
          <p:cNvPr id="49160" name="Picture 8" descr="b01b9c64ad3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928802"/>
            <a:ext cx="3816350" cy="4295775"/>
          </a:xfrm>
          <a:prstGeom prst="rect">
            <a:avLst/>
          </a:prstGeom>
          <a:noFill/>
        </p:spPr>
      </p:pic>
      <p:sp>
        <p:nvSpPr>
          <p:cNvPr id="5" name="Улыбающееся лицо 4"/>
          <p:cNvSpPr/>
          <p:nvPr/>
        </p:nvSpPr>
        <p:spPr>
          <a:xfrm>
            <a:off x="4214810" y="1285860"/>
            <a:ext cx="1843094" cy="1771656"/>
          </a:xfrm>
          <a:prstGeom prst="smileyFac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4143372" y="2857496"/>
            <a:ext cx="1843094" cy="1771656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4810" y="4572008"/>
            <a:ext cx="1843094" cy="1771656"/>
          </a:xfrm>
          <a:prstGeom prst="smileyFac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2000240"/>
            <a:ext cx="2928958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всё сделали правильно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3357562"/>
            <a:ext cx="2857488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справились, но были затруднения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5214950"/>
            <a:ext cx="257176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было очень трудно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431</TotalTime>
  <Words>130</Words>
  <Application>Microsoft Office PowerPoint</Application>
  <PresentationFormat>Экран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Слайд 1</vt:lpstr>
      <vt:lpstr>Слайд 2</vt:lpstr>
      <vt:lpstr>  «Я посвятил свое искусство родному пейзажу, потому что люблю свою страну, люблю ее природу» (А. Рылов)  </vt:lpstr>
      <vt:lpstr>Слайд 4</vt:lpstr>
      <vt:lpstr>Слайд 5</vt:lpstr>
      <vt:lpstr>Слайд 6</vt:lpstr>
      <vt:lpstr>Слайд 7</vt:lpstr>
      <vt:lpstr>Проверь себя!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57</cp:revision>
  <dcterms:modified xsi:type="dcterms:W3CDTF">2021-08-23T19:03:31Z</dcterms:modified>
</cp:coreProperties>
</file>